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4" r:id="rId2"/>
    <p:sldId id="325" r:id="rId3"/>
    <p:sldId id="312" r:id="rId4"/>
    <p:sldId id="314" r:id="rId5"/>
    <p:sldId id="315" r:id="rId6"/>
    <p:sldId id="313" r:id="rId7"/>
    <p:sldId id="301" r:id="rId8"/>
    <p:sldId id="302" r:id="rId9"/>
    <p:sldId id="304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08" r:id="rId18"/>
    <p:sldId id="326" r:id="rId19"/>
    <p:sldId id="328" r:id="rId20"/>
    <p:sldId id="327" r:id="rId21"/>
    <p:sldId id="329" r:id="rId22"/>
    <p:sldId id="330" r:id="rId23"/>
    <p:sldId id="331" r:id="rId24"/>
    <p:sldId id="303" r:id="rId25"/>
    <p:sldId id="309" r:id="rId26"/>
    <p:sldId id="30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3479E5-C063-6540-B6BC-B13C53353630}">
          <p14:sldIdLst>
            <p14:sldId id="324"/>
            <p14:sldId id="325"/>
            <p14:sldId id="312"/>
            <p14:sldId id="314"/>
            <p14:sldId id="315"/>
            <p14:sldId id="313"/>
            <p14:sldId id="301"/>
            <p14:sldId id="302"/>
            <p14:sldId id="304"/>
            <p14:sldId id="316"/>
            <p14:sldId id="317"/>
            <p14:sldId id="318"/>
            <p14:sldId id="319"/>
            <p14:sldId id="320"/>
            <p14:sldId id="321"/>
            <p14:sldId id="322"/>
            <p14:sldId id="308"/>
            <p14:sldId id="326"/>
            <p14:sldId id="328"/>
            <p14:sldId id="327"/>
            <p14:sldId id="329"/>
            <p14:sldId id="330"/>
            <p14:sldId id="331"/>
            <p14:sldId id="303"/>
            <p14:sldId id="309"/>
            <p14:sldId id="30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1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9" autoAdjust="0"/>
    <p:restoredTop sz="86297" autoAdjust="0"/>
  </p:normalViewPr>
  <p:slideViewPr>
    <p:cSldViewPr snapToGrid="0" snapToObjects="1">
      <p:cViewPr varScale="1">
        <p:scale>
          <a:sx n="100" d="100"/>
          <a:sy n="100" d="100"/>
        </p:scale>
        <p:origin x="-2056" y="-104"/>
      </p:cViewPr>
      <p:guideLst>
        <p:guide orient="horz" pos="4149"/>
        <p:guide pos="542"/>
      </p:guideLst>
    </p:cSldViewPr>
  </p:slideViewPr>
  <p:outlineViewPr>
    <p:cViewPr>
      <p:scale>
        <a:sx n="33" d="100"/>
        <a:sy n="33" d="100"/>
      </p:scale>
      <p:origin x="0" y="3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76562-8AC6-C243-B9EB-B742102B7414}" type="datetime1">
              <a:rPr lang="en-US" smtClean="0"/>
              <a:t>5/6/13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BE916-1AB0-1546-87C0-F88D62EF1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04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0E369-3DE9-9B45-A953-34D7CAE17A63}" type="datetime1">
              <a:rPr lang="en-US" smtClean="0"/>
              <a:t>5/6/13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BB896-388B-C44B-938B-474CEE7F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740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of the most popular pages</a:t>
            </a:r>
            <a:r>
              <a:rPr lang="en-US" baseline="0" dirty="0" smtClean="0"/>
              <a:t> on this site are the DMPTool page and the page that lists subject specific repositories. Screen shots of those follow.</a:t>
            </a:r>
          </a:p>
          <a:p>
            <a:pPr lvl="1"/>
            <a:r>
              <a:rPr lang="en-US" baseline="0" dirty="0" smtClean="0"/>
              <a:t>Most visited: 	home page</a:t>
            </a:r>
          </a:p>
          <a:p>
            <a:pPr lvl="1"/>
            <a:r>
              <a:rPr lang="en-US" baseline="0" dirty="0" smtClean="0"/>
              <a:t>Second: 	DMP Tool</a:t>
            </a:r>
          </a:p>
          <a:p>
            <a:pPr lvl="1"/>
            <a:r>
              <a:rPr lang="en-US" baseline="0" dirty="0" smtClean="0"/>
              <a:t>Third:		Subject-Specific Data Repositories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31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85 institutions</a:t>
            </a:r>
            <a:r>
              <a:rPr lang="en-US" baseline="0" dirty="0" smtClean="0"/>
              <a:t> with single sign-on</a:t>
            </a:r>
          </a:p>
          <a:p>
            <a:r>
              <a:rPr lang="en-US" baseline="0" dirty="0" smtClean="0"/>
              <a:t>As of February 11, Stanford usage stats:</a:t>
            </a:r>
          </a:p>
          <a:p>
            <a:r>
              <a:rPr lang="en-US" baseline="0" dirty="0" smtClean="0"/>
              <a:t>119 users</a:t>
            </a:r>
          </a:p>
          <a:p>
            <a:r>
              <a:rPr lang="en-US" baseline="0" dirty="0" smtClean="0"/>
              <a:t>47 have created plans</a:t>
            </a:r>
          </a:p>
          <a:p>
            <a:r>
              <a:rPr lang="en-US" dirty="0" smtClean="0"/>
              <a:t>Most</a:t>
            </a:r>
            <a:r>
              <a:rPr lang="en-US" baseline="0" dirty="0" smtClean="0"/>
              <a:t> users added when we were giving workshops in the fall and in response to an email about it that went out from the Dean of Research’s office.</a:t>
            </a:r>
          </a:p>
          <a:p>
            <a:r>
              <a:rPr lang="en-US" baseline="0" dirty="0" smtClean="0"/>
              <a:t>This screen shot shows an example where we have contextualized Help text, Suggested Answer text, and links to Stanford sites with additional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34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our first data</a:t>
            </a:r>
            <a:r>
              <a:rPr lang="en-US" baseline="0" dirty="0" smtClean="0"/>
              <a:t> PURL. Library staff did all the work to generate this. This group’s second publication PURL was recently completed and they were able to do all of it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Originally-published URL has been redirected to the new PURL page so that those reading the article do not come up on a dead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43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Molecular &amp; Cellular Physiology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9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6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54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 </a:t>
            </a:r>
            <a:r>
              <a:rPr lang="en-US" dirty="0" smtClean="0"/>
              <a:t>2012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BB896-388B-C44B-938B-474CEE7FD5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88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7139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7139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21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7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97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4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9906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9906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44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9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981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36981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318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2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2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8349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3333"/>
            <a:ext cx="8229600" cy="4432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22720-1215-7E46-8D0C-F32AFE75389E}" type="datetimeFigureOut">
              <a:rPr lang="en-US" smtClean="0"/>
              <a:t>5/6/13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1F543-E432-B743-BD34-945839A1C13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9169400" cy="323850"/>
            <a:chOff x="-12700" y="-323850"/>
            <a:chExt cx="9169400" cy="323850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0"/>
            <a:stretch>
              <a:fillRect/>
            </a:stretch>
          </p:blipFill>
          <p:spPr bwMode="auto">
            <a:xfrm>
              <a:off x="-12700" y="-323850"/>
              <a:ext cx="91694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100" y="-298450"/>
              <a:ext cx="3358522" cy="273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4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SUL Advisory Council Meeting</a:t>
            </a:r>
          </a:p>
          <a:p>
            <a:r>
              <a:rPr lang="en-US" dirty="0" smtClean="0"/>
              <a:t>May 31,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PURL for Restoring Data Access:</a:t>
            </a:r>
            <a:br>
              <a:rPr lang="en-US" dirty="0" smtClean="0"/>
            </a:br>
            <a:r>
              <a:rPr lang="en-US" dirty="0" err="1" smtClean="0"/>
              <a:t>Malin</a:t>
            </a:r>
            <a:r>
              <a:rPr lang="en-US" dirty="0" smtClean="0"/>
              <a:t> </a:t>
            </a:r>
            <a:r>
              <a:rPr lang="en-US" dirty="0" err="1" smtClean="0"/>
              <a:t>Pinsky</a:t>
            </a:r>
            <a:r>
              <a:rPr lang="en-US" dirty="0" smtClean="0"/>
              <a:t>, Hopkins Marine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5773"/>
            <a:ext cx="8229600" cy="236538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was originally published on AFS space</a:t>
            </a:r>
          </a:p>
          <a:p>
            <a:r>
              <a:rPr lang="en-US" dirty="0" smtClean="0"/>
              <a:t>URL to the data was published in a Conservation Biology article</a:t>
            </a:r>
          </a:p>
          <a:p>
            <a:r>
              <a:rPr lang="en-US" dirty="0" err="1" smtClean="0"/>
              <a:t>Malin</a:t>
            </a:r>
            <a:r>
              <a:rPr lang="en-US" dirty="0" smtClean="0"/>
              <a:t> later left Stanford, his </a:t>
            </a:r>
            <a:r>
              <a:rPr lang="en-US" dirty="0" err="1" smtClean="0"/>
              <a:t>SUNet</a:t>
            </a:r>
            <a:r>
              <a:rPr lang="en-US" dirty="0" smtClean="0"/>
              <a:t> ID was deactivated, and the data became inaccessible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Screen Shot 2013-04-26 at 3.30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427" y="4392772"/>
            <a:ext cx="6187073" cy="217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99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PURL for </a:t>
            </a:r>
            <a:r>
              <a:rPr lang="en-US" dirty="0"/>
              <a:t>Restoring Data Access</a:t>
            </a:r>
          </a:p>
        </p:txBody>
      </p:sp>
      <p:pic>
        <p:nvPicPr>
          <p:cNvPr id="4" name="Content Placeholder 3" descr="Screen Shot 2013-04-26 at 3.34.1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07" r="-15507"/>
          <a:stretch>
            <a:fillRect/>
          </a:stretch>
        </p:blipFill>
        <p:spPr>
          <a:xfrm>
            <a:off x="457200" y="1543248"/>
            <a:ext cx="8229600" cy="4432830"/>
          </a:xfrm>
        </p:spPr>
      </p:pic>
      <p:sp>
        <p:nvSpPr>
          <p:cNvPr id="5" name="TextBox 4"/>
          <p:cNvSpPr txBox="1"/>
          <p:nvPr/>
        </p:nvSpPr>
        <p:spPr>
          <a:xfrm>
            <a:off x="457200" y="6246152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2000" dirty="0" smtClean="0"/>
              <a:t>www.stanford.edu</a:t>
            </a:r>
            <a:r>
              <a:rPr lang="pl-PL" sz="2000" dirty="0"/>
              <a:t>/~mpinsky/salmon</a:t>
            </a:r>
            <a:r>
              <a:rPr lang="pl-PL" sz="2000" dirty="0" smtClean="0"/>
              <a:t>/</a:t>
            </a:r>
            <a:r>
              <a:rPr lang="pl-PL" sz="2000" dirty="0"/>
              <a:t> </a:t>
            </a:r>
            <a:r>
              <a:rPr lang="pl-PL" sz="2000" dirty="0" smtClean="0"/>
              <a:t>  &gt;   purl.stanford.edu</a:t>
            </a:r>
            <a:r>
              <a:rPr lang="pl-PL" sz="2000" dirty="0"/>
              <a:t>/zc193vn8689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592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PURL for Discoverability:</a:t>
            </a:r>
            <a:br>
              <a:rPr lang="en-US" dirty="0" smtClean="0"/>
            </a:br>
            <a:r>
              <a:rPr lang="en-US" dirty="0" smtClean="0"/>
              <a:t>Vijay </a:t>
            </a:r>
            <a:r>
              <a:rPr lang="en-US" dirty="0" err="1" smtClean="0"/>
              <a:t>Pande</a:t>
            </a:r>
            <a:r>
              <a:rPr lang="en-US" dirty="0" smtClean="0"/>
              <a:t> &amp; Folding@home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omputational protein folding project</a:t>
            </a:r>
          </a:p>
          <a:p>
            <a:r>
              <a:rPr lang="en-US" dirty="0" smtClean="0"/>
              <a:t>Needed a place to organize and share a large number of very large files with the wider research community</a:t>
            </a:r>
          </a:p>
          <a:p>
            <a:r>
              <a:rPr lang="en-US" dirty="0" smtClean="0"/>
              <a:t>Data is related to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previous publications</a:t>
            </a:r>
          </a:p>
        </p:txBody>
      </p:sp>
      <p:pic>
        <p:nvPicPr>
          <p:cNvPr id="4" name="Picture 3" descr="Screen Shot 2013-05-03 at 1.5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84" y="3630946"/>
            <a:ext cx="3842916" cy="28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18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PURL for Discoverability</a:t>
            </a:r>
            <a:endParaRPr lang="en-US" dirty="0"/>
          </a:p>
        </p:txBody>
      </p:sp>
      <p:pic>
        <p:nvPicPr>
          <p:cNvPr id="4" name="Content Placeholder 3" descr="Screen Shot 2013-04-26 at 3.37.4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10" r="-7010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1743372" y="4572001"/>
            <a:ext cx="1905000" cy="349596"/>
          </a:xfrm>
          <a:prstGeom prst="ellipse">
            <a:avLst/>
          </a:prstGeom>
          <a:noFill/>
          <a:ln>
            <a:solidFill>
              <a:srgbClr val="811A2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68561" y="4479637"/>
            <a:ext cx="1618239" cy="646331"/>
          </a:xfrm>
          <a:prstGeom prst="rect">
            <a:avLst/>
          </a:prstGeom>
          <a:solidFill>
            <a:srgbClr val="811A2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Folding@home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Collection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76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PURL for Original Publication:</a:t>
            </a:r>
            <a:br>
              <a:rPr lang="en-US" dirty="0" smtClean="0"/>
            </a:br>
            <a:r>
              <a:rPr lang="en-US" dirty="0" smtClean="0"/>
              <a:t>Spatial History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collected for projects and used to create online interactive visualizations</a:t>
            </a:r>
          </a:p>
          <a:p>
            <a:r>
              <a:rPr lang="en-US" dirty="0" smtClean="0"/>
              <a:t>Typically includes compilation of historical data from a variety of </a:t>
            </a:r>
            <a:br>
              <a:rPr lang="en-US" dirty="0" smtClean="0"/>
            </a:br>
            <a:r>
              <a:rPr lang="en-US" dirty="0" smtClean="0"/>
              <a:t>different sources along with </a:t>
            </a:r>
            <a:br>
              <a:rPr lang="en-US" dirty="0" smtClean="0"/>
            </a:br>
            <a:r>
              <a:rPr lang="en-US" dirty="0" smtClean="0"/>
              <a:t>geospatial information</a:t>
            </a:r>
          </a:p>
          <a:p>
            <a:r>
              <a:rPr lang="en-US" dirty="0" smtClean="0"/>
              <a:t>Desired a permanent,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citable home for the </a:t>
            </a:r>
            <a:br>
              <a:rPr lang="en-US" dirty="0" smtClean="0"/>
            </a:br>
            <a:r>
              <a:rPr lang="en-US" dirty="0" smtClean="0"/>
              <a:t>underlying data files</a:t>
            </a:r>
          </a:p>
        </p:txBody>
      </p:sp>
      <p:pic>
        <p:nvPicPr>
          <p:cNvPr id="4" name="Picture 3" descr="Screen Shot 2013-05-03 at 2.0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74" y="3387313"/>
            <a:ext cx="3031326" cy="30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7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PURL for Original Publication</a:t>
            </a:r>
            <a:endParaRPr lang="en-US" dirty="0"/>
          </a:p>
        </p:txBody>
      </p:sp>
      <p:pic>
        <p:nvPicPr>
          <p:cNvPr id="4" name="Content Placeholder 3" descr="Screen Shot 2013-04-26 at 3.57.5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3" r="-66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3935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609159" y="4536815"/>
            <a:ext cx="2308156" cy="2137144"/>
            <a:chOff x="6431358" y="4445964"/>
            <a:chExt cx="2308156" cy="2137144"/>
          </a:xfrm>
        </p:grpSpPr>
        <p:pic>
          <p:nvPicPr>
            <p:cNvPr id="4" name="Picture 3" descr="Celegans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358" y="4445964"/>
              <a:ext cx="2058992" cy="206818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7556130" y="5399723"/>
              <a:ext cx="20589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Jürgen Berger &amp; Ralph Sommer, </a:t>
              </a:r>
            </a:p>
            <a:p>
              <a:r>
                <a:rPr lang="en-US" sz="700" dirty="0" smtClean="0"/>
                <a:t>Max Planck Institute for Developmental Biology</a:t>
              </a:r>
              <a:endParaRPr lang="en-US" sz="7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PURL for Data Sharing:</a:t>
            </a:r>
            <a:br>
              <a:rPr lang="en-US" dirty="0" smtClean="0"/>
            </a:br>
            <a:r>
              <a:rPr lang="en-US" dirty="0" smtClean="0"/>
              <a:t>Juan </a:t>
            </a:r>
            <a:r>
              <a:rPr lang="en-US" dirty="0" err="1" smtClean="0"/>
              <a:t>Cueva</a:t>
            </a:r>
            <a:r>
              <a:rPr lang="en-US" dirty="0" smtClean="0"/>
              <a:t>, </a:t>
            </a:r>
            <a:r>
              <a:rPr lang="en-US" dirty="0" err="1" smtClean="0"/>
              <a:t>Molec</a:t>
            </a:r>
            <a:r>
              <a:rPr lang="en-US" dirty="0" smtClean="0"/>
              <a:t>. &amp; Cell. Physiology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Micrographs are information-rich, storage-intensive, and hard for people to access</a:t>
            </a:r>
          </a:p>
          <a:p>
            <a:r>
              <a:rPr lang="en-US" dirty="0" smtClean="0"/>
              <a:t>They are done publishing &gt; more questions could be asked of these images by others</a:t>
            </a:r>
          </a:p>
          <a:p>
            <a:r>
              <a:rPr lang="en-US" dirty="0" smtClean="0"/>
              <a:t>Colleagues in India are interested in access</a:t>
            </a:r>
          </a:p>
          <a:p>
            <a:r>
              <a:rPr lang="en-US" dirty="0" smtClean="0"/>
              <a:t>6 data sets with 150-400 images </a:t>
            </a:r>
            <a:br>
              <a:rPr lang="en-US" dirty="0" smtClean="0"/>
            </a:br>
            <a:r>
              <a:rPr lang="en-US" dirty="0" smtClean="0"/>
              <a:t>per data set</a:t>
            </a:r>
          </a:p>
          <a:p>
            <a:r>
              <a:rPr lang="en-US" dirty="0" smtClean="0"/>
              <a:t>Deposits are in progress</a:t>
            </a:r>
          </a:p>
        </p:txBody>
      </p:sp>
    </p:spTree>
    <p:extLst>
      <p:ext uri="{BB962C8B-B14F-4D97-AF65-F5344CB8AC3E}">
        <p14:creationId xmlns:p14="http://schemas.microsoft.com/office/powerpoint/2010/main" val="1454608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83492"/>
            <a:ext cx="8229600" cy="1327911"/>
          </a:xfrm>
        </p:spPr>
        <p:txBody>
          <a:bodyPr>
            <a:noAutofit/>
          </a:bodyPr>
          <a:lstStyle/>
          <a:p>
            <a:r>
              <a:rPr lang="en-US" sz="4000" dirty="0" smtClean="0"/>
              <a:t>PURL for Data Sharing</a:t>
            </a:r>
            <a:endParaRPr lang="en-GB" sz="4000" b="1" dirty="0">
              <a:latin typeface="Arial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03491"/>
            <a:ext cx="1879600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2614"/>
            <a:ext cx="7998897" cy="3578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730839" y="6217010"/>
            <a:ext cx="372525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b="1" dirty="0">
                <a:latin typeface="Arial" charset="0"/>
              </a:rPr>
              <a:t>Cueva J G et al. J. Neurosci. 2007;27:14089-14098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57200" y="6344804"/>
            <a:ext cx="2161725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000" dirty="0">
                <a:latin typeface="Arial" charset="0"/>
              </a:rPr>
              <a:t>©2007 by Society for Neuroscience</a:t>
            </a:r>
          </a:p>
        </p:txBody>
      </p:sp>
    </p:spTree>
    <p:extLst>
      <p:ext uri="{BB962C8B-B14F-4D97-AF65-F5344CB8AC3E}">
        <p14:creationId xmlns:p14="http://schemas.microsoft.com/office/powerpoint/2010/main" val="344214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399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PURL for Preservation:</a:t>
            </a:r>
            <a:br>
              <a:rPr lang="en-US" dirty="0" smtClean="0"/>
            </a:br>
            <a:r>
              <a:rPr lang="en-US" dirty="0" smtClean="0"/>
              <a:t>Hopkins Marine 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4523"/>
            <a:ext cx="8229600" cy="44328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Data from a variety of Hopkins researchers</a:t>
            </a:r>
          </a:p>
          <a:p>
            <a:r>
              <a:rPr lang="en-US" sz="2800" dirty="0" smtClean="0"/>
              <a:t>Much of the data involves long-term, on-going monitoring of sea otters, harbor seals, elephant seals, abalone, algae, sea stars, barnacles and </a:t>
            </a:r>
            <a:br>
              <a:rPr lang="en-US" sz="2800" dirty="0" smtClean="0"/>
            </a:br>
            <a:r>
              <a:rPr lang="en-US" sz="2800" dirty="0" smtClean="0"/>
              <a:t>weather data at the refuge</a:t>
            </a:r>
          </a:p>
          <a:p>
            <a:r>
              <a:rPr lang="en-US" sz="2800" dirty="0" smtClean="0"/>
              <a:t>These data have never been </a:t>
            </a:r>
            <a:br>
              <a:rPr lang="en-US" sz="2800" dirty="0" smtClean="0"/>
            </a:br>
            <a:r>
              <a:rPr lang="en-US" sz="2800" dirty="0" smtClean="0"/>
              <a:t>consistently compiled in one</a:t>
            </a:r>
            <a:br>
              <a:rPr lang="en-US" sz="2800" dirty="0" smtClean="0"/>
            </a:br>
            <a:r>
              <a:rPr lang="en-US" sz="2800" dirty="0" smtClean="0"/>
              <a:t>place before for easy </a:t>
            </a:r>
            <a:br>
              <a:rPr lang="en-US" sz="2800" dirty="0" smtClean="0"/>
            </a:br>
            <a:r>
              <a:rPr lang="en-US" sz="2800" dirty="0" smtClean="0"/>
              <a:t>preservation and reuse</a:t>
            </a:r>
          </a:p>
        </p:txBody>
      </p:sp>
      <p:pic>
        <p:nvPicPr>
          <p:cNvPr id="4" name="Picture 3" descr="pisa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50" y="3949140"/>
            <a:ext cx="3370949" cy="25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PURL for Preservation</a:t>
            </a:r>
            <a:endParaRPr lang="en-US" dirty="0"/>
          </a:p>
        </p:txBody>
      </p:sp>
      <p:pic>
        <p:nvPicPr>
          <p:cNvPr id="4" name="Content Placeholder 3" descr="Screen Shot 2013-05-03 at 12.22.4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08" r="-64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808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Services Web Site</a:t>
            </a:r>
          </a:p>
          <a:p>
            <a:r>
              <a:rPr lang="en-US" dirty="0" smtClean="0"/>
              <a:t>Data Management Planning Tool (DMP Tool)</a:t>
            </a:r>
          </a:p>
          <a:p>
            <a:r>
              <a:rPr lang="en-US" dirty="0" smtClean="0"/>
              <a:t>Data Pilot Projects for the Stanford Digital Repository (SDR)</a:t>
            </a:r>
          </a:p>
          <a:p>
            <a:r>
              <a:rPr lang="en-US" dirty="0" smtClean="0"/>
              <a:t>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08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PURL for Student Science:</a:t>
            </a:r>
            <a:br>
              <a:rPr lang="en-US" dirty="0" smtClean="0"/>
            </a:br>
            <a:r>
              <a:rPr lang="en-US" dirty="0" smtClean="0"/>
              <a:t>Generation Anthropocene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Podcast started by a graduate student in Earth Sciences, Mike Osborne</a:t>
            </a:r>
          </a:p>
          <a:p>
            <a:r>
              <a:rPr lang="en-US" dirty="0" smtClean="0"/>
              <a:t>Podcast involves interviews with thought leaders around the topic of planetary change</a:t>
            </a:r>
          </a:p>
          <a:p>
            <a:r>
              <a:rPr lang="en-US" dirty="0"/>
              <a:t>W</a:t>
            </a:r>
            <a:r>
              <a:rPr lang="en-US" dirty="0" smtClean="0"/>
              <a:t>anted to preserve podcasts for long-term</a:t>
            </a:r>
          </a:p>
          <a:p>
            <a:r>
              <a:rPr lang="en-US" dirty="0" smtClean="0"/>
              <a:t>Referred to us by </a:t>
            </a:r>
            <a:br>
              <a:rPr lang="en-US" dirty="0" smtClean="0"/>
            </a:br>
            <a:r>
              <a:rPr lang="en-US" dirty="0" smtClean="0"/>
              <a:t>John Sack at </a:t>
            </a:r>
            <a:br>
              <a:rPr lang="en-US" dirty="0" smtClean="0"/>
            </a:br>
            <a:r>
              <a:rPr lang="en-US" dirty="0" smtClean="0"/>
              <a:t>HighWire Press</a:t>
            </a:r>
            <a:endParaRPr lang="en-US" dirty="0"/>
          </a:p>
        </p:txBody>
      </p:sp>
      <p:pic>
        <p:nvPicPr>
          <p:cNvPr id="4" name="Picture 3" descr="Screen Shot 2013-05-03 at 2.1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72" y="4668406"/>
            <a:ext cx="4625528" cy="18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62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PURL for Student Science</a:t>
            </a:r>
            <a:endParaRPr lang="en-US" dirty="0"/>
          </a:p>
        </p:txBody>
      </p:sp>
      <p:pic>
        <p:nvPicPr>
          <p:cNvPr id="4" name="Content Placeholder 3" descr="Screen Shot 2013-05-03 at 12.24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3" r="-74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7229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of Activities in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Faculty interviews and surveys</a:t>
            </a:r>
          </a:p>
          <a:p>
            <a:r>
              <a:rPr lang="en-US" dirty="0"/>
              <a:t>Development of </a:t>
            </a:r>
            <a:r>
              <a:rPr lang="en-US" dirty="0" smtClean="0"/>
              <a:t>data services web </a:t>
            </a:r>
            <a:r>
              <a:rPr lang="en-US" dirty="0"/>
              <a:t>sites</a:t>
            </a:r>
          </a:p>
          <a:p>
            <a:r>
              <a:rPr lang="en-US" dirty="0" smtClean="0"/>
              <a:t>Data management plan training and consultation, creation of data management planning tools</a:t>
            </a:r>
          </a:p>
          <a:p>
            <a:r>
              <a:rPr lang="en-US" dirty="0" smtClean="0"/>
              <a:t>Development of repositories or identification of outside repositories to employ or recommend</a:t>
            </a:r>
          </a:p>
          <a:p>
            <a:r>
              <a:rPr lang="en-US" dirty="0" smtClean="0"/>
              <a:t>General outreach regarding service offered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0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Services around metadata support &amp; training</a:t>
            </a:r>
          </a:p>
          <a:p>
            <a:r>
              <a:rPr lang="en-US" dirty="0" smtClean="0"/>
              <a:t>Development of tools for data input or metadata capture that will integrate easily into existing researcher workflows and make preservation and sharing easier</a:t>
            </a:r>
          </a:p>
          <a:p>
            <a:r>
              <a:rPr lang="en-US" dirty="0" smtClean="0"/>
              <a:t>Larger scale data preservation projects, e.g. “data rescue” projects, which may involve extended metadata assistance and/or custom discovery interfaces – similar to some of our other digital library projects, but focused on data</a:t>
            </a:r>
          </a:p>
          <a:p>
            <a:r>
              <a:rPr lang="en-US" dirty="0" smtClean="0"/>
              <a:t>Better integration with other campus services, like IT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59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SDR Project 1: </a:t>
            </a:r>
            <a:r>
              <a:rPr lang="en-US" dirty="0"/>
              <a:t>Chris </a:t>
            </a:r>
            <a:r>
              <a:rPr lang="en-US" dirty="0" smtClean="0"/>
              <a:t>Gerdes,</a:t>
            </a:r>
            <a:br>
              <a:rPr lang="en-US" dirty="0" smtClean="0"/>
            </a:br>
            <a:r>
              <a:rPr lang="en-US" dirty="0" smtClean="0"/>
              <a:t>Mechanical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3883"/>
            <a:ext cx="8229600" cy="443283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Development of driver assistance systems: instrumenting car </a:t>
            </a:r>
            <a:r>
              <a:rPr lang="en-US" dirty="0"/>
              <a:t>and </a:t>
            </a:r>
            <a:r>
              <a:rPr lang="en-US" dirty="0" smtClean="0"/>
              <a:t>driver </a:t>
            </a:r>
            <a:r>
              <a:rPr lang="en-US" dirty="0"/>
              <a:t>simultaneously</a:t>
            </a:r>
          </a:p>
          <a:p>
            <a:pPr lvl="1"/>
            <a:r>
              <a:rPr lang="en-US" dirty="0" smtClean="0"/>
              <a:t>Where the car is &gt; </a:t>
            </a:r>
            <a:r>
              <a:rPr lang="en-US" dirty="0" smtClean="0">
                <a:solidFill>
                  <a:srgbClr val="811A20"/>
                </a:solidFill>
              </a:rPr>
              <a:t>GPS</a:t>
            </a:r>
          </a:p>
          <a:p>
            <a:pPr lvl="1"/>
            <a:r>
              <a:rPr lang="en-US" dirty="0" smtClean="0"/>
              <a:t>What the car is doing: engine, suspension, etc.</a:t>
            </a:r>
          </a:p>
          <a:p>
            <a:pPr lvl="1"/>
            <a:r>
              <a:rPr lang="en-US" dirty="0" smtClean="0"/>
              <a:t>What the driver is doing: brake, throttle, clutch, steering</a:t>
            </a:r>
          </a:p>
          <a:p>
            <a:pPr lvl="1"/>
            <a:r>
              <a:rPr lang="en-US" dirty="0" smtClean="0"/>
              <a:t>Driver physiology: heart rate, respiratory rate, brain wave data</a:t>
            </a:r>
          </a:p>
          <a:p>
            <a:pPr lvl="1"/>
            <a:r>
              <a:rPr lang="en-US" dirty="0" smtClean="0"/>
              <a:t>Cameras recording the event &gt; </a:t>
            </a:r>
            <a:r>
              <a:rPr lang="en-US" dirty="0" smtClean="0">
                <a:solidFill>
                  <a:srgbClr val="811A20"/>
                </a:solidFill>
              </a:rPr>
              <a:t>VIDEO</a:t>
            </a:r>
          </a:p>
          <a:p>
            <a:pPr lvl="1"/>
            <a:r>
              <a:rPr lang="en-US" dirty="0" smtClean="0"/>
              <a:t>Driver post-race interviews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8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 Gerdes TED</a:t>
            </a:r>
            <a:r>
              <a:rPr lang="en-US" baseline="30000" dirty="0" smtClean="0"/>
              <a:t>x</a:t>
            </a:r>
            <a:r>
              <a:rPr lang="en-US" dirty="0" smtClean="0"/>
              <a:t>Stanford Talk</a:t>
            </a:r>
            <a:endParaRPr lang="en-US" dirty="0"/>
          </a:p>
        </p:txBody>
      </p:sp>
      <p:pic>
        <p:nvPicPr>
          <p:cNvPr id="4" name="Gerdes2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126" b="2126"/>
          <a:stretch>
            <a:fillRect/>
          </a:stretch>
        </p:blipFill>
        <p:spPr>
          <a:xfrm>
            <a:off x="631825" y="1828570"/>
            <a:ext cx="7880350" cy="4432300"/>
          </a:xfrm>
        </p:spPr>
      </p:pic>
    </p:spTree>
    <p:extLst>
      <p:ext uri="{BB962C8B-B14F-4D97-AF65-F5344CB8AC3E}">
        <p14:creationId xmlns:p14="http://schemas.microsoft.com/office/powerpoint/2010/main" val="321773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Stanford REVS</a:t>
            </a:r>
            <a:endParaRPr lang="en-US" dirty="0"/>
          </a:p>
        </p:txBody>
      </p:sp>
      <p:pic>
        <p:nvPicPr>
          <p:cNvPr id="4" name="Content Placeholder 3" descr="REV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89" r="-18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764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Services Web Site</a:t>
            </a:r>
            <a:endParaRPr lang="en-US" dirty="0"/>
          </a:p>
        </p:txBody>
      </p:sp>
      <p:pic>
        <p:nvPicPr>
          <p:cNvPr id="4" name="Content Placeholder 3" descr="Screen Shot 2013-04-26 at 2.18.17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37" r="-75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644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Subject-Specific Data Repositories</a:t>
            </a:r>
            <a:endParaRPr lang="en-US" dirty="0"/>
          </a:p>
        </p:txBody>
      </p:sp>
      <p:pic>
        <p:nvPicPr>
          <p:cNvPr id="4" name="Content Placeholder 3" descr="Screen Shot 2013-04-26 at 3.16.5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13" r="-12413"/>
          <a:stretch>
            <a:fillRect/>
          </a:stretch>
        </p:blipFill>
        <p:spPr>
          <a:xfrm>
            <a:off x="457200" y="1693863"/>
            <a:ext cx="8229600" cy="4432300"/>
          </a:xfrm>
        </p:spPr>
      </p:pic>
    </p:spTree>
    <p:extLst>
      <p:ext uri="{BB962C8B-B14F-4D97-AF65-F5344CB8AC3E}">
        <p14:creationId xmlns:p14="http://schemas.microsoft.com/office/powerpoint/2010/main" val="4190865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DMP Tool</a:t>
            </a:r>
            <a:endParaRPr lang="en-US" dirty="0"/>
          </a:p>
        </p:txBody>
      </p:sp>
      <p:pic>
        <p:nvPicPr>
          <p:cNvPr id="4" name="Content Placeholder 3" descr="Screen Shot 2013-04-26 at 3.15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49" b="-27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4164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4-26 at 2.21.52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4" r="-6854"/>
          <a:stretch>
            <a:fillRect/>
          </a:stretch>
        </p:blipFill>
        <p:spPr>
          <a:xfrm>
            <a:off x="457200" y="691442"/>
            <a:ext cx="8229600" cy="5688719"/>
          </a:xfrm>
        </p:spPr>
      </p:pic>
    </p:spTree>
    <p:extLst>
      <p:ext uri="{BB962C8B-B14F-4D97-AF65-F5344CB8AC3E}">
        <p14:creationId xmlns:p14="http://schemas.microsoft.com/office/powerpoint/2010/main" val="265053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Pilot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95395"/>
            <a:ext cx="8229600" cy="4432830"/>
          </a:xfrm>
        </p:spPr>
        <p:txBody>
          <a:bodyPr>
            <a:normAutofit/>
          </a:bodyPr>
          <a:lstStyle/>
          <a:p>
            <a:r>
              <a:rPr lang="en-US" dirty="0" smtClean="0"/>
              <a:t>Working with Stanford researchers</a:t>
            </a:r>
          </a:p>
          <a:p>
            <a:r>
              <a:rPr lang="en-US" dirty="0" smtClean="0"/>
              <a:t>Stanford Digital Repository (SDR) for data preservation, sharing, and </a:t>
            </a:r>
          </a:p>
          <a:p>
            <a:r>
              <a:rPr lang="en-US" dirty="0" smtClean="0"/>
              <a:t>Real</a:t>
            </a:r>
            <a:r>
              <a:rPr lang="en-US" dirty="0"/>
              <a:t>-world data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ea typeface="Wingdings"/>
                <a:cs typeface="Wingdings"/>
                <a:sym typeface="Wingdings"/>
              </a:rPr>
              <a:t> real-word data issues</a:t>
            </a:r>
          </a:p>
          <a:p>
            <a:pPr>
              <a:spcAft>
                <a:spcPts val="1200"/>
              </a:spcAft>
            </a:pPr>
            <a:r>
              <a:rPr lang="en-US" dirty="0">
                <a:ea typeface="Wingdings"/>
                <a:cs typeface="Wingdings"/>
                <a:sym typeface="Wingdings"/>
              </a:rPr>
              <a:t>Assess user needs</a:t>
            </a:r>
            <a:r>
              <a:rPr lang="en-US" dirty="0"/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ea typeface="Wingdings"/>
                <a:cs typeface="Wingdings"/>
                <a:sym typeface="Wingdings"/>
              </a:rPr>
              <a:t> services &amp; 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resources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ea typeface="Wingdings"/>
                <a:cs typeface="Wingdings"/>
                <a:sym typeface="Wingdings"/>
              </a:rPr>
              <a:t>Researcher receives PURL(s) to share data</a:t>
            </a:r>
            <a:endParaRPr lang="en-US" dirty="0" smtClean="0"/>
          </a:p>
          <a:p>
            <a:r>
              <a:rPr lang="en-US" dirty="0" smtClean="0"/>
              <a:t>Variety of use cases uncovered so far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7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399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PURL for Publication Support:</a:t>
            </a:r>
            <a:br>
              <a:rPr lang="en-US" dirty="0" smtClean="0"/>
            </a:br>
            <a:r>
              <a:rPr lang="en-US" dirty="0" smtClean="0"/>
              <a:t>David Donoho,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4523"/>
            <a:ext cx="8229600" cy="4432830"/>
          </a:xfrm>
        </p:spPr>
        <p:txBody>
          <a:bodyPr/>
          <a:lstStyle/>
          <a:p>
            <a:r>
              <a:rPr lang="en-US" dirty="0" smtClean="0"/>
              <a:t>Paper in press in Proceedings of the National Academy of Sciences (PNAS) </a:t>
            </a:r>
          </a:p>
          <a:p>
            <a:r>
              <a:rPr lang="en-US" dirty="0"/>
              <a:t>R</a:t>
            </a:r>
            <a:r>
              <a:rPr lang="en-US" dirty="0" smtClean="0"/>
              <a:t>equired to publish data somewhere, but the journal did not provide a place</a:t>
            </a:r>
          </a:p>
          <a:p>
            <a:r>
              <a:rPr lang="en-US" dirty="0" smtClean="0"/>
              <a:t>The PURL itself was </a:t>
            </a:r>
            <a:br>
              <a:rPr lang="en-US" dirty="0" smtClean="0"/>
            </a:br>
            <a:r>
              <a:rPr lang="en-US" dirty="0" smtClean="0"/>
              <a:t>required prior to data </a:t>
            </a:r>
            <a:br>
              <a:rPr lang="en-US" dirty="0" smtClean="0"/>
            </a:br>
            <a:r>
              <a:rPr lang="en-US" dirty="0" smtClean="0"/>
              <a:t>publication for the galley</a:t>
            </a:r>
            <a:br>
              <a:rPr lang="en-US" dirty="0" smtClean="0"/>
            </a:br>
            <a:r>
              <a:rPr lang="en-US" dirty="0" smtClean="0"/>
              <a:t>proof</a:t>
            </a:r>
            <a:endParaRPr lang="en-US" dirty="0"/>
          </a:p>
        </p:txBody>
      </p:sp>
      <p:pic>
        <p:nvPicPr>
          <p:cNvPr id="4" name="Picture 3" descr="Screen Shot 2013-05-03 at 1.57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36" y="4227488"/>
            <a:ext cx="3602964" cy="241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3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92" y="383493"/>
            <a:ext cx="8229600" cy="1143000"/>
          </a:xfrm>
        </p:spPr>
        <p:txBody>
          <a:bodyPr/>
          <a:lstStyle/>
          <a:p>
            <a:r>
              <a:rPr lang="en-US" dirty="0" smtClean="0"/>
              <a:t>PURL for Publication Support</a:t>
            </a:r>
            <a:endParaRPr lang="en-US" dirty="0"/>
          </a:p>
        </p:txBody>
      </p:sp>
      <p:pic>
        <p:nvPicPr>
          <p:cNvPr id="5" name="Content Placeholder 4" descr="Screen Shot 2013-04-26 at 3.19.49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12" r="-18912"/>
          <a:stretch>
            <a:fillRect/>
          </a:stretch>
        </p:blipFill>
        <p:spPr>
          <a:xfrm>
            <a:off x="-507984" y="1417941"/>
            <a:ext cx="9325530" cy="5023147"/>
          </a:xfrm>
        </p:spPr>
      </p:pic>
      <p:sp>
        <p:nvSpPr>
          <p:cNvPr id="6" name="Oval 5"/>
          <p:cNvSpPr/>
          <p:nvPr/>
        </p:nvSpPr>
        <p:spPr>
          <a:xfrm>
            <a:off x="894096" y="3515360"/>
            <a:ext cx="6624320" cy="609600"/>
          </a:xfrm>
          <a:prstGeom prst="ellipse">
            <a:avLst/>
          </a:prstGeom>
          <a:noFill/>
          <a:ln>
            <a:solidFill>
              <a:srgbClr val="811A2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94096" y="4551680"/>
            <a:ext cx="3444240" cy="314960"/>
          </a:xfrm>
          <a:prstGeom prst="ellipse">
            <a:avLst/>
          </a:prstGeom>
          <a:noFill/>
          <a:ln>
            <a:solidFill>
              <a:srgbClr val="811A2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41920" y="3593068"/>
            <a:ext cx="1076887" cy="369332"/>
          </a:xfrm>
          <a:prstGeom prst="rect">
            <a:avLst/>
          </a:prstGeom>
          <a:solidFill>
            <a:srgbClr val="811A2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PNAS link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5258" y="4489458"/>
            <a:ext cx="1723549" cy="369332"/>
          </a:xfrm>
          <a:prstGeom prst="rect">
            <a:avLst/>
          </a:prstGeom>
          <a:solidFill>
            <a:srgbClr val="811A2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RunMyCode</a:t>
            </a:r>
            <a:r>
              <a:rPr lang="en-US" dirty="0" smtClean="0">
                <a:solidFill>
                  <a:schemeClr val="bg1"/>
                </a:solidFill>
              </a:rPr>
              <a:t> link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65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12046</TotalTime>
  <Words>835</Words>
  <Application>Microsoft Macintosh PowerPoint</Application>
  <PresentationFormat>On-screen Show (4:3)</PresentationFormat>
  <Paragraphs>108</Paragraphs>
  <Slides>26</Slides>
  <Notes>8</Notes>
  <HiddenSlides>3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Data</vt:lpstr>
      <vt:lpstr>Topics</vt:lpstr>
      <vt:lpstr>Data Services Web Site</vt:lpstr>
      <vt:lpstr>Subject-Specific Data Repositories</vt:lpstr>
      <vt:lpstr>DMP Tool</vt:lpstr>
      <vt:lpstr>PowerPoint Presentation</vt:lpstr>
      <vt:lpstr>Data Pilot Projects</vt:lpstr>
      <vt:lpstr>PURL for Publication Support: David Donoho, Statistics</vt:lpstr>
      <vt:lpstr>PURL for Publication Support</vt:lpstr>
      <vt:lpstr>PURL for Restoring Data Access: Malin Pinsky, Hopkins Marine Station</vt:lpstr>
      <vt:lpstr>PURL for Restoring Data Access</vt:lpstr>
      <vt:lpstr>PURL for Discoverability: Vijay Pande &amp; Folding@home</vt:lpstr>
      <vt:lpstr>PURL for Discoverability</vt:lpstr>
      <vt:lpstr>PURL for Original Publication: Spatial History Project</vt:lpstr>
      <vt:lpstr>PURL for Original Publication</vt:lpstr>
      <vt:lpstr>PURL for Data Sharing: Juan Cueva, Molec. &amp; Cell. Physiology </vt:lpstr>
      <vt:lpstr>PURL for Data Sharing</vt:lpstr>
      <vt:lpstr>PURL for Preservation: Hopkins Marine Station</vt:lpstr>
      <vt:lpstr>PURL for Preservation</vt:lpstr>
      <vt:lpstr>PURL for Student Science: Generation Anthropocene</vt:lpstr>
      <vt:lpstr>PURL for Student Science</vt:lpstr>
      <vt:lpstr>Focus of Activities in US</vt:lpstr>
      <vt:lpstr>Looking Forward</vt:lpstr>
      <vt:lpstr>SDR Project 1: Chris Gerdes, Mechanical Engineering</vt:lpstr>
      <vt:lpstr>Chris Gerdes TEDxStanford Talk</vt:lpstr>
      <vt:lpstr>Stanford REVS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Hodge</dc:creator>
  <cp:lastModifiedBy>Amy Hodge</cp:lastModifiedBy>
  <cp:revision>127</cp:revision>
  <dcterms:created xsi:type="dcterms:W3CDTF">2012-10-29T22:21:42Z</dcterms:created>
  <dcterms:modified xsi:type="dcterms:W3CDTF">2013-05-08T00:22:47Z</dcterms:modified>
</cp:coreProperties>
</file>